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1" r:id="rId2"/>
    <p:sldId id="342" r:id="rId3"/>
    <p:sldId id="440" r:id="rId4"/>
    <p:sldId id="446" r:id="rId5"/>
    <p:sldId id="4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47367-5984-4732-9147-DAB21E0C95B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3A4FE-00B8-4089-B218-03974F677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E0DA-B814-4B96-98F2-69E6725DFC2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4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0DB85-554A-42CD-900C-5B27711645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9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0DB85-554A-42CD-900C-5B27711645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0DB85-554A-42CD-900C-5B27711645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1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0DB85-554A-42CD-900C-5B27711645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0CAB-B5BC-4342-91BA-E773527A2F1C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F93A-51DF-4A69-BFC7-9175456A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" y="-2306"/>
            <a:ext cx="4105656" cy="6858000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8599239">
            <a:off x="-633107" y="2467858"/>
            <a:ext cx="9584745" cy="4010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640" y="2477993"/>
            <a:ext cx="44896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ClearPoint Funeral &amp; Cemetery Products</a:t>
            </a:r>
          </a:p>
          <a:p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Catholic Ministries</a:t>
            </a:r>
          </a:p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dirty="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Diagonal Stripe 15"/>
          <p:cNvSpPr/>
          <p:nvPr/>
        </p:nvSpPr>
        <p:spPr>
          <a:xfrm rot="10800000">
            <a:off x="643990" y="1595395"/>
            <a:ext cx="3461666" cy="4123944"/>
          </a:xfrm>
          <a:prstGeom prst="diagStripe">
            <a:avLst>
              <a:gd name="adj" fmla="val 80207"/>
            </a:avLst>
          </a:prstGeom>
          <a:solidFill>
            <a:srgbClr val="002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iagonal Stripe 16"/>
          <p:cNvSpPr/>
          <p:nvPr/>
        </p:nvSpPr>
        <p:spPr>
          <a:xfrm rot="10800000">
            <a:off x="2788373" y="646336"/>
            <a:ext cx="2883942" cy="3529584"/>
          </a:xfrm>
          <a:prstGeom prst="diagStripe">
            <a:avLst>
              <a:gd name="adj" fmla="val 80207"/>
            </a:avLst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Diagonal Stripe 17"/>
          <p:cNvSpPr/>
          <p:nvPr/>
        </p:nvSpPr>
        <p:spPr>
          <a:xfrm rot="10800000">
            <a:off x="2538589" y="1817722"/>
            <a:ext cx="2883942" cy="3529584"/>
          </a:xfrm>
          <a:prstGeom prst="diagStripe">
            <a:avLst>
              <a:gd name="adj" fmla="val 80207"/>
            </a:avLst>
          </a:prstGeom>
          <a:solidFill>
            <a:srgbClr val="3F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10800000">
            <a:off x="6890127" y="4734656"/>
            <a:ext cx="2253873" cy="2121037"/>
          </a:xfrm>
          <a:prstGeom prst="diagStripe">
            <a:avLst>
              <a:gd name="adj" fmla="val 80207"/>
            </a:avLst>
          </a:prstGeom>
          <a:solidFill>
            <a:srgbClr val="A20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54" y="5877542"/>
            <a:ext cx="2734062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32155" b="8589"/>
          <a:stretch/>
        </p:blipFill>
        <p:spPr>
          <a:xfrm>
            <a:off x="4893276" y="453081"/>
            <a:ext cx="4250723" cy="582415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4" name="Rectangle 3"/>
          <p:cNvSpPr/>
          <p:nvPr/>
        </p:nvSpPr>
        <p:spPr>
          <a:xfrm>
            <a:off x="-1" y="0"/>
            <a:ext cx="9144000" cy="453080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87538"/>
            <a:ext cx="9144000" cy="70022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Confidential and proprietary information of ClearPoint Federal Bank &amp; Trust                 © 2020 ClearPoint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28D9-4201-451B-8EEB-D72B86723891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6314964"/>
            <a:ext cx="2067698" cy="576281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223041" y="3255039"/>
            <a:ext cx="4460392" cy="29994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Chartered in 1998 as Forethought Federal Savings Bank, a division of Hillenbrand Industries; has operated as an independently owned Bank since 2007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3F3F3F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Headquartered in Batesville, Indiana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$1 Billion in Assets Under Management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Relationships with over 2,100 funeral homes and 200 cemeteries from small independent firms to the large publicly traded organizations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>
                <a:solidFill>
                  <a:srgbClr val="3F3F3F">
                    <a:lumMod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20 years of experience with Catholic Services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839" y="527812"/>
            <a:ext cx="34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1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041" y="2951682"/>
            <a:ext cx="517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1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Relationships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763266" y="3365157"/>
            <a:ext cx="2438399" cy="1019953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pc="-150" dirty="0">
                <a:solidFill>
                  <a:srgbClr val="001656"/>
                </a:solidFill>
                <a:latin typeface="Avenir LT Std 35 Light" panose="020B0402020203020204" pitchFamily="34" charset="0"/>
              </a:rPr>
              <a:t>Nationwide</a:t>
            </a:r>
            <a:r>
              <a:rPr lang="en-US" sz="2000" spc="-150" dirty="0">
                <a:latin typeface="Avenir LT Std 35 Light" panose="020B0402020203020204" pitchFamily="34" charset="0"/>
              </a:rPr>
              <a:t> service with customers in </a:t>
            </a:r>
          </a:p>
          <a:p>
            <a:r>
              <a:rPr lang="en-US" sz="2000" spc="-150" dirty="0">
                <a:solidFill>
                  <a:srgbClr val="001656"/>
                </a:solidFill>
                <a:latin typeface="Avenir LT Std 35 Light" panose="020B0402020203020204" pitchFamily="34" charset="0"/>
              </a:rPr>
              <a:t>44</a:t>
            </a:r>
            <a:r>
              <a:rPr lang="en-US" sz="2000" spc="-150" dirty="0">
                <a:latin typeface="Avenir LT Std 35 Light" panose="020B0402020203020204" pitchFamily="34" charset="0"/>
              </a:rPr>
              <a:t>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BCF3B-155C-4A48-A428-BA5E55C65F7E}"/>
              </a:ext>
            </a:extLst>
          </p:cNvPr>
          <p:cNvSpPr txBox="1"/>
          <p:nvPr/>
        </p:nvSpPr>
        <p:spPr>
          <a:xfrm>
            <a:off x="7018637" y="3399598"/>
            <a:ext cx="2125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85C"/>
                </a:solidFill>
              </a:rPr>
              <a:t>Nationwide</a:t>
            </a:r>
            <a:r>
              <a:rPr lang="en-US" dirty="0"/>
              <a:t> service with customers in 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6E1778A3-A208-4339-892D-59AE9D2CAB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68"/>
          <a:stretch/>
        </p:blipFill>
        <p:spPr>
          <a:xfrm>
            <a:off x="4741099" y="4037844"/>
            <a:ext cx="4150070" cy="218354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70FE1061-F539-4E0C-BD08-75052E39CB7E}"/>
              </a:ext>
            </a:extLst>
          </p:cNvPr>
          <p:cNvSpPr txBox="1"/>
          <p:nvPr/>
        </p:nvSpPr>
        <p:spPr>
          <a:xfrm>
            <a:off x="8266446" y="3991214"/>
            <a:ext cx="935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185C"/>
                </a:solidFill>
              </a:rPr>
              <a:t>44</a:t>
            </a:r>
            <a:r>
              <a:rPr lang="en-US" sz="1600" dirty="0"/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13413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97946-3F18-4400-9271-A5DED2F5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72" y="429687"/>
            <a:ext cx="4244828" cy="586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9144000" cy="453080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87538"/>
            <a:ext cx="9144000" cy="70022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YOUR 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Confidential and proprietary information of ClearPoint Federal Bank &amp; Trust                 © 2020 ClearPoint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28D9-4201-451B-8EEB-D72B86723891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6314964"/>
            <a:ext cx="2067698" cy="576281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631459" y="3335425"/>
            <a:ext cx="2512540" cy="1019953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pc="-150" dirty="0">
                <a:solidFill>
                  <a:srgbClr val="001656"/>
                </a:solidFill>
                <a:latin typeface="Avenir LT Std 35 Light" panose="020B0402020203020204" pitchFamily="34" charset="0"/>
              </a:rPr>
              <a:t>WE UNDERSTAND YOUR MISSION AND MINISTRY</a:t>
            </a:r>
            <a:endParaRPr lang="en-US" sz="2000" spc="-150" dirty="0">
              <a:latin typeface="Avenir LT Std 35 Light" panose="020B04020202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171" y="1179938"/>
            <a:ext cx="4244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16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offer guidance and provide best practices on how to set up your program, with regards to:</a:t>
            </a:r>
          </a:p>
          <a:p>
            <a:endParaRPr lang="en-US" sz="1600" b="1" dirty="0">
              <a:solidFill>
                <a:srgbClr val="0016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 Agreement/Protection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Trusting Amount/Deposits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Cancellations/Distributions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 Approach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9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453080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87538"/>
            <a:ext cx="9144000" cy="70022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Confidential and proprietary information of ClearPoint Federal Bank &amp; Trust                 © 2020 ClearPoint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28D9-4201-451B-8EEB-D72B86723891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6314964"/>
            <a:ext cx="2067698" cy="576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E8E9C-D0B2-4A92-B02E-3B742E50F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3"/>
          <a:stretch/>
        </p:blipFill>
        <p:spPr>
          <a:xfrm>
            <a:off x="1124466" y="842839"/>
            <a:ext cx="6648375" cy="50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453080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87538"/>
            <a:ext cx="9144000" cy="70022"/>
          </a:xfrm>
          <a:prstGeom prst="rect">
            <a:avLst/>
          </a:prstGeom>
          <a:solidFill>
            <a:srgbClr val="00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>
                    <a:lumMod val="65000"/>
                  </a:schemeClr>
                </a:solidFill>
              </a:rPr>
              <a:t>Confidential and proprietary information of ClearPoint Federal Bank &amp; Trust                 © 2020 ClearPoint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760955" y="6990664"/>
            <a:ext cx="2057400" cy="365125"/>
          </a:xfrm>
        </p:spPr>
        <p:txBody>
          <a:bodyPr/>
          <a:lstStyle/>
          <a:p>
            <a:fld id="{B0E228D9-4201-451B-8EEB-D72B86723891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6314964"/>
            <a:ext cx="2067698" cy="576281"/>
          </a:xfrm>
          <a:prstGeom prst="rect">
            <a:avLst/>
          </a:prstGeom>
        </p:spPr>
      </p:pic>
      <p:sp>
        <p:nvSpPr>
          <p:cNvPr id="3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2166122" y="1057398"/>
            <a:ext cx="5022507" cy="10136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180000" tIns="180000" rIns="252000" bIns="18000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i="0" kern="1200" spc="-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>
                <a:ln>
                  <a:noFill/>
                </a:ln>
                <a:solidFill>
                  <a:srgbClr val="00165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 txBox="1">
            <a:spLocks/>
          </p:cNvSpPr>
          <p:nvPr/>
        </p:nvSpPr>
        <p:spPr>
          <a:xfrm>
            <a:off x="1878227" y="4192113"/>
            <a:ext cx="4703375" cy="286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7200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>
                <a:solidFill>
                  <a:srgbClr val="00277A"/>
                </a:solidFill>
                <a:latin typeface="Segoe UI"/>
              </a:rPr>
              <a:t>100 Progress Drive – PO Box 59, Batesville, IN 47006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77A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 txBox="1">
            <a:spLocks/>
          </p:cNvSpPr>
          <p:nvPr/>
        </p:nvSpPr>
        <p:spPr>
          <a:xfrm>
            <a:off x="1878227" y="4471880"/>
            <a:ext cx="4703375" cy="4247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7200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7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800-763-0234</a:t>
            </a:r>
          </a:p>
        </p:txBody>
      </p:sp>
      <p:pic>
        <p:nvPicPr>
          <p:cNvPr id="38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8555" y="4574227"/>
            <a:ext cx="218900" cy="218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 txBox="1">
            <a:spLocks/>
          </p:cNvSpPr>
          <p:nvPr/>
        </p:nvSpPr>
        <p:spPr>
          <a:xfrm>
            <a:off x="1878227" y="4890146"/>
            <a:ext cx="4703375" cy="286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7200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Customer.service@clearpointfederal.com</a:t>
            </a:r>
          </a:p>
        </p:txBody>
      </p:sp>
      <p:pic>
        <p:nvPicPr>
          <p:cNvPr id="40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8555" y="4922675"/>
            <a:ext cx="218900" cy="218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 txBox="1">
            <a:spLocks/>
          </p:cNvSpPr>
          <p:nvPr/>
        </p:nvSpPr>
        <p:spPr>
          <a:xfrm>
            <a:off x="1878227" y="5162108"/>
            <a:ext cx="4703375" cy="2862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72000" bIns="4572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77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Clearpointfederal.com</a:t>
            </a:r>
          </a:p>
        </p:txBody>
      </p:sp>
      <p:pic>
        <p:nvPicPr>
          <p:cNvPr id="42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85612" y="5201390"/>
            <a:ext cx="244786" cy="2447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5612" y="4226775"/>
            <a:ext cx="218900" cy="218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4362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223</Words>
  <Application>Microsoft Office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 LT Std 35 Light</vt:lpstr>
      <vt:lpstr>Calibri</vt:lpstr>
      <vt:lpstr>Calibri Light</vt:lpstr>
      <vt:lpstr>Open Sans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Kmiec</dc:creator>
  <cp:lastModifiedBy>Beth Kmiec</cp:lastModifiedBy>
  <cp:revision>1</cp:revision>
  <dcterms:created xsi:type="dcterms:W3CDTF">2022-01-14T15:59:10Z</dcterms:created>
  <dcterms:modified xsi:type="dcterms:W3CDTF">2022-01-14T16:19:37Z</dcterms:modified>
</cp:coreProperties>
</file>