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8" r:id="rId3"/>
    <p:sldId id="264" r:id="rId4"/>
    <p:sldId id="266" r:id="rId5"/>
    <p:sldId id="268" r:id="rId6"/>
    <p:sldId id="26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5E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1520" autoAdjust="0"/>
  </p:normalViewPr>
  <p:slideViewPr>
    <p:cSldViewPr snapToGrid="0">
      <p:cViewPr varScale="1">
        <p:scale>
          <a:sx n="53" d="100"/>
          <a:sy n="53" d="100"/>
        </p:scale>
        <p:origin x="77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2BBE05-4C63-4CF1-B634-7780FF476A69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8B6ABE-133E-499D-B163-3D88E50BD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73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B6ABE-133E-499D-B163-3D88E50BDF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66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Coldspring is the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largest granite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quarrier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North America and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headquartered in Cold Spring, MN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Four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additional fabrication facilities are located in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Californina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Texas, New York and Canada, as well as 30 quarries across the country.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more than 120 years of experience in the stone industry, several benefits of working with Coldspring include:</a:t>
            </a:r>
          </a:p>
          <a:p>
            <a:pPr lvl="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Quality – Coldspring is well-known for precision and excellence</a:t>
            </a:r>
          </a:p>
          <a:p>
            <a:pPr lvl="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Leveraging of automated technology – With their investment in technology, Coldspring produces products with exact precision and customization</a:t>
            </a:r>
          </a:p>
          <a:p>
            <a:pPr lvl="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Vertical Integration -- control of the material from extraction to completion provides benefits such as speed of fabrication and quality control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B6ABE-133E-499D-B163-3D88E50BDF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03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b="1" dirty="0" smtClean="0">
                <a:latin typeface="+mn-lt"/>
              </a:rPr>
              <a:t>INTENT OF SLIDE: </a:t>
            </a:r>
          </a:p>
          <a:p>
            <a:pPr>
              <a:defRPr/>
            </a:pPr>
            <a:r>
              <a:rPr lang="en-US" b="1" dirty="0" smtClean="0">
                <a:latin typeface="Century Gothic" panose="020B0502020202020204" pitchFamily="34" charset="0"/>
              </a:rPr>
              <a:t>Educate the Family On All Their Options</a:t>
            </a:r>
          </a:p>
          <a:p>
            <a:pPr>
              <a:defRPr/>
            </a:pPr>
            <a:r>
              <a:rPr lang="en-US" dirty="0" smtClean="0">
                <a:latin typeface="+mn-lt"/>
              </a:rPr>
              <a:t>Introduce one of the largest markets that Coldspring works in, </a:t>
            </a:r>
            <a:r>
              <a:rPr lang="en-US" dirty="0" err="1" smtClean="0">
                <a:latin typeface="+mn-lt"/>
              </a:rPr>
              <a:t>deathcare</a:t>
            </a:r>
            <a:r>
              <a:rPr lang="en-US" dirty="0" smtClean="0">
                <a:latin typeface="+mn-lt"/>
              </a:rPr>
              <a:t> with permanent memorialization. </a:t>
            </a:r>
            <a:br>
              <a:rPr lang="en-US" dirty="0" smtClean="0">
                <a:latin typeface="+mn-lt"/>
              </a:rPr>
            </a:br>
            <a:r>
              <a:rPr lang="en-US" dirty="0" err="1" smtClean="0">
                <a:latin typeface="+mn-lt"/>
              </a:rPr>
              <a:t>Coldspring’s</a:t>
            </a:r>
            <a:r>
              <a:rPr lang="en-US" dirty="0" smtClean="0">
                <a:latin typeface="+mn-lt"/>
              </a:rPr>
              <a:t> Memorial division prides themselves on their quality, support and on-time delivery.  Scope of products offered by </a:t>
            </a:r>
            <a:r>
              <a:rPr lang="en-US" dirty="0" err="1" smtClean="0">
                <a:latin typeface="+mn-lt"/>
              </a:rPr>
              <a:t>Coldspring</a:t>
            </a:r>
            <a:r>
              <a:rPr lang="en-US" dirty="0" smtClean="0">
                <a:latin typeface="+mn-lt"/>
              </a:rPr>
              <a:t>—see below.</a:t>
            </a:r>
          </a:p>
          <a:p>
            <a:pPr>
              <a:defRPr/>
            </a:pPr>
            <a:r>
              <a:rPr lang="en-US" dirty="0" smtClean="0">
                <a:latin typeface="+mn-lt"/>
              </a:rPr>
              <a:t> </a:t>
            </a:r>
          </a:p>
          <a:p>
            <a:pPr>
              <a:defRPr/>
            </a:pPr>
            <a:r>
              <a:rPr lang="en-US" b="1" dirty="0" smtClean="0">
                <a:latin typeface="+mn-lt"/>
              </a:rPr>
              <a:t>MORE INFORMATION:</a:t>
            </a:r>
            <a:endParaRPr lang="en-US" dirty="0" smtClean="0">
              <a:latin typeface="+mn-lt"/>
            </a:endParaRPr>
          </a:p>
          <a:p>
            <a:pPr>
              <a:defRPr/>
            </a:pPr>
            <a:r>
              <a:rPr lang="en-US" dirty="0" smtClean="0">
                <a:latin typeface="+mn-lt"/>
              </a:rPr>
              <a:t>The memorial division includes construction &amp; memorial products.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i="1" dirty="0" smtClean="0">
                <a:latin typeface="+mn-lt"/>
              </a:rPr>
              <a:t>  Construction: </a:t>
            </a:r>
            <a:r>
              <a:rPr lang="en-US" dirty="0" smtClean="0">
                <a:latin typeface="+mn-lt"/>
              </a:rPr>
              <a:t>Private Estates®, Community Mausoleums, Columbaria, Restoration and Maintenance, Glass Niches, Cremation Gardens, Chapel Mausoleums, Funeral Homes, Administration and Maintenance Facilities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i="1" dirty="0" smtClean="0">
                <a:latin typeface="+mn-lt"/>
              </a:rPr>
              <a:t>  Memorial Products: </a:t>
            </a:r>
            <a:r>
              <a:rPr lang="en-US" dirty="0" smtClean="0">
                <a:latin typeface="+mn-lt"/>
              </a:rPr>
              <a:t>Bronze Memorials, Granite Memorials, Cremation Memorials, Plaques &amp; Signs, Expressions in Bronze®</a:t>
            </a:r>
            <a:endParaRPr lang="en-US" dirty="0">
              <a:latin typeface="+mn-lt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651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651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651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651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5123F17-AFA2-459D-A708-7A8BA46DE04A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</a:t>
            </a:fld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785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INTENT OF</a:t>
            </a:r>
            <a:r>
              <a:rPr lang="en-US" b="1" baseline="0" dirty="0" smtClean="0"/>
              <a:t> SLIDE:</a:t>
            </a:r>
          </a:p>
          <a:p>
            <a:r>
              <a:rPr lang="en-US" b="0" baseline="0" dirty="0" smtClean="0"/>
              <a:t>Coldspring can produce many different levels of design and sales aids including hand-drawings, renderings, computer models and 3D walk-through designs. </a:t>
            </a:r>
            <a:r>
              <a:rPr lang="en-US" b="0" baseline="0" dirty="0" err="1" smtClean="0"/>
              <a:t>Coldspring’s</a:t>
            </a:r>
            <a:r>
              <a:rPr lang="en-US" b="0" baseline="0" dirty="0" smtClean="0"/>
              <a:t> designers have all the tools to bring a high-end experience to high-end families, allowing the family to review and ensure it’s exactly as they had imagined.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B6ABE-133E-499D-B163-3D88E50BDF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97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B6ABE-133E-499D-B163-3D88E50BDF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19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64A3-8717-4EBB-B284-F377FCA80B53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C59A-F26E-45A1-A545-A58641D7D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25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64A3-8717-4EBB-B284-F377FCA80B53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C59A-F26E-45A1-A545-A58641D7D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85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64A3-8717-4EBB-B284-F377FCA80B53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C59A-F26E-45A1-A545-A58641D7D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6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64A3-8717-4EBB-B284-F377FCA80B53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C59A-F26E-45A1-A545-A58641D7D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68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64A3-8717-4EBB-B284-F377FCA80B53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C59A-F26E-45A1-A545-A58641D7D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23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64A3-8717-4EBB-B284-F377FCA80B53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C59A-F26E-45A1-A545-A58641D7D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44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64A3-8717-4EBB-B284-F377FCA80B53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C59A-F26E-45A1-A545-A58641D7D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56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64A3-8717-4EBB-B284-F377FCA80B53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C59A-F26E-45A1-A545-A58641D7D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8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64A3-8717-4EBB-B284-F377FCA80B53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C59A-F26E-45A1-A545-A58641D7D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08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64A3-8717-4EBB-B284-F377FCA80B53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C59A-F26E-45A1-A545-A58641D7D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41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64A3-8717-4EBB-B284-F377FCA80B53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8C59A-F26E-45A1-A545-A58641D7D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46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D64A3-8717-4EBB-B284-F377FCA80B53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8C59A-F26E-45A1-A545-A58641D7D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652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3195478"/>
            <a:ext cx="12192000" cy="3662521"/>
          </a:xfrm>
          <a:prstGeom prst="rect">
            <a:avLst/>
          </a:prstGeom>
          <a:solidFill>
            <a:srgbClr val="115E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49955"/>
            <a:ext cx="9144000" cy="1776786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Personalized and Custom Memorial and Building Solutions.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177" y="703240"/>
            <a:ext cx="9595645" cy="193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36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7756"/>
            <a:ext cx="6880194" cy="28941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8066" y="-1095"/>
            <a:ext cx="5223934" cy="2882406"/>
          </a:xfrm>
          <a:prstGeom prst="rect">
            <a:avLst/>
          </a:prstGeom>
        </p:spPr>
      </p:pic>
      <p:pic>
        <p:nvPicPr>
          <p:cNvPr id="9" name="Content Placeholder 3" descr="ImageHandler.pn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5"/>
          <a:srcRect l="500" t="353" r="-500" b="29624"/>
          <a:stretch/>
        </p:blipFill>
        <p:spPr>
          <a:xfrm>
            <a:off x="-1" y="2927925"/>
            <a:ext cx="12277345" cy="39300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529722"/>
            <a:ext cx="4714875" cy="693285"/>
          </a:xfrm>
          <a:prstGeom prst="rect">
            <a:avLst/>
          </a:prstGeom>
          <a:solidFill>
            <a:srgbClr val="115E67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11807" y="2213582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+mn-lt"/>
              </a:rPr>
              <a:t>About Coldspring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874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"/>
            <a:ext cx="5481437" cy="35241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t="273" b="670"/>
          <a:stretch/>
        </p:blipFill>
        <p:spPr bwMode="auto">
          <a:xfrm>
            <a:off x="5538531" y="0"/>
            <a:ext cx="3203746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Content Placeholder 7" descr="Adams_902x335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612776"/>
            <a:ext cx="5727700" cy="32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896" y="3541714"/>
            <a:ext cx="3416634" cy="331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497" y="-15873"/>
            <a:ext cx="3401507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" y="2897188"/>
            <a:ext cx="5780870" cy="874712"/>
          </a:xfrm>
          <a:prstGeom prst="rect">
            <a:avLst/>
          </a:prstGeom>
          <a:solidFill>
            <a:srgbClr val="115E67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7779" y="3125788"/>
            <a:ext cx="7015163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prstClr val="white"/>
                </a:solidFill>
              </a:rPr>
              <a:t>Endless Personalization Options</a:t>
            </a:r>
          </a:p>
        </p:txBody>
      </p:sp>
      <p:pic>
        <p:nvPicPr>
          <p:cNvPr id="66568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4494">
            <a:off x="3292029" y="118231"/>
            <a:ext cx="174942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-144462"/>
            <a:ext cx="3751263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005" y="1031875"/>
            <a:ext cx="340042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499" y="3524144"/>
            <a:ext cx="3592505" cy="1635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067" y="4685601"/>
            <a:ext cx="2861735" cy="218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381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217459"/>
            <a:ext cx="12192000" cy="1640541"/>
          </a:xfrm>
          <a:prstGeom prst="rect">
            <a:avLst/>
          </a:prstGeom>
          <a:solidFill>
            <a:srgbClr val="115E67"/>
          </a:solidFill>
          <a:ln>
            <a:solidFill>
              <a:srgbClr val="115E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8106"/>
            <a:ext cx="12192000" cy="49068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6724" y="5431423"/>
            <a:ext cx="3038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Easy-to-Use Workflow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7687" y="5431423"/>
            <a:ext cx="3038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Real-Time Design Rendering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24875" y="5431423"/>
            <a:ext cx="3038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Quality Control &amp; Proofing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08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3" descr="S:\Coldspring Sales\SCI\Landmark Estates\Images\Kerst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330" y="0"/>
            <a:ext cx="4780870" cy="476427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" y="409073"/>
            <a:ext cx="4600574" cy="874712"/>
          </a:xfrm>
          <a:prstGeom prst="rect">
            <a:avLst/>
          </a:prstGeom>
          <a:solidFill>
            <a:srgbClr val="115E67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99496" y="584819"/>
            <a:ext cx="46540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800" dirty="0" smtClean="0">
                <a:solidFill>
                  <a:prstClr val="white"/>
                </a:solidFill>
              </a:rPr>
              <a:t>Private Estates®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64991" y="1557870"/>
            <a:ext cx="4025543" cy="40565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1400" b="1" i="1" dirty="0" smtClean="0"/>
              <a:t>Resources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b="1" dirty="0" smtClean="0"/>
              <a:t>Start to Finish</a:t>
            </a:r>
          </a:p>
          <a:p>
            <a:r>
              <a:rPr lang="en-US" sz="1400" dirty="0" smtClean="0"/>
              <a:t>Designers</a:t>
            </a:r>
          </a:p>
          <a:p>
            <a:r>
              <a:rPr lang="en-US" sz="1400" dirty="0" smtClean="0"/>
              <a:t>Field Sales </a:t>
            </a:r>
          </a:p>
          <a:p>
            <a:r>
              <a:rPr lang="en-US" sz="1400" dirty="0" smtClean="0"/>
              <a:t>Estimators</a:t>
            </a:r>
          </a:p>
          <a:p>
            <a:r>
              <a:rPr lang="en-US" sz="1400" dirty="0" smtClean="0"/>
              <a:t>Project Managers</a:t>
            </a:r>
          </a:p>
          <a:p>
            <a:r>
              <a:rPr lang="en-US" sz="1400" dirty="0" smtClean="0"/>
              <a:t>Customer Care </a:t>
            </a:r>
          </a:p>
          <a:p>
            <a:r>
              <a:rPr lang="en-US" sz="1400" dirty="0" smtClean="0"/>
              <a:t>Site Development</a:t>
            </a:r>
          </a:p>
          <a:p>
            <a:r>
              <a:rPr lang="en-US" sz="1400" dirty="0" smtClean="0"/>
              <a:t>Pre-need Speculation Program</a:t>
            </a:r>
          </a:p>
          <a:p>
            <a:r>
              <a:rPr lang="en-US" sz="1400" dirty="0" smtClean="0"/>
              <a:t>Training</a:t>
            </a:r>
          </a:p>
          <a:p>
            <a:pPr marL="0" indent="0">
              <a:buNone/>
            </a:pPr>
            <a:endParaRPr lang="en-US" sz="1400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96350" y="0"/>
            <a:ext cx="32956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75" y="2670541"/>
            <a:ext cx="3286125" cy="4187459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pic>
        <p:nvPicPr>
          <p:cNvPr id="9" name="Picture 8" descr="S:\Coldspring Sales\SCI\Landmark Estates\Images\Hillik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852930"/>
            <a:ext cx="3962400" cy="2005070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58"/>
          <a:stretch/>
        </p:blipFill>
        <p:spPr>
          <a:xfrm>
            <a:off x="0" y="4852930"/>
            <a:ext cx="4783667" cy="201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85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412104"/>
            <a:ext cx="12192000" cy="1445896"/>
          </a:xfrm>
          <a:prstGeom prst="rect">
            <a:avLst/>
          </a:prstGeom>
          <a:solidFill>
            <a:srgbClr val="115E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401" y="-304799"/>
            <a:ext cx="12217401" cy="5778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60" y="-435657"/>
            <a:ext cx="9875371" cy="28349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13418" y="5604558"/>
            <a:ext cx="2938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Johnny Phillips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jtphillips@coldspringusa.com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76058" y="5586638"/>
            <a:ext cx="3317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Dave </a:t>
            </a:r>
            <a:r>
              <a:rPr lang="en-US" b="1" dirty="0" err="1" smtClean="0">
                <a:solidFill>
                  <a:schemeClr val="bg1"/>
                </a:solidFill>
              </a:rPr>
              <a:t>Petermeier</a:t>
            </a:r>
            <a:endParaRPr lang="en-US" b="1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dpetermeier@coldspringusa.com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2453" y="6250889"/>
            <a:ext cx="349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</a:t>
            </a:r>
            <a:r>
              <a:rPr lang="en-US" b="1" dirty="0" smtClean="0">
                <a:solidFill>
                  <a:schemeClr val="bg1"/>
                </a:solidFill>
              </a:rPr>
              <a:t>oldspringusa.com | 800.328.5040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67541" y="4694660"/>
            <a:ext cx="43944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</a:rPr>
              <a:t>THANK YOU</a:t>
            </a:r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433" y="5584948"/>
            <a:ext cx="2843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Dante Dugan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ddugan@coldspringusa.com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48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171</Words>
  <Application>Microsoft Office PowerPoint</Application>
  <PresentationFormat>Widescreen</PresentationFormat>
  <Paragraphs>44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Century Gothic</vt:lpstr>
      <vt:lpstr>Office Theme</vt:lpstr>
      <vt:lpstr>PowerPoint Presentation</vt:lpstr>
      <vt:lpstr>About Coldspring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Devin Gertken</dc:creator>
  <cp:lastModifiedBy>Britt Vander Eyk</cp:lastModifiedBy>
  <cp:revision>26</cp:revision>
  <dcterms:created xsi:type="dcterms:W3CDTF">2020-02-20T20:36:50Z</dcterms:created>
  <dcterms:modified xsi:type="dcterms:W3CDTF">2022-01-10T17:00:21Z</dcterms:modified>
</cp:coreProperties>
</file>